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14" r:id="rId1"/>
  </p:sldMasterIdLst>
  <p:notesMasterIdLst>
    <p:notesMasterId r:id="rId4"/>
  </p:notesMasterIdLst>
  <p:handoutMasterIdLst>
    <p:handoutMasterId r:id="rId5"/>
  </p:handoutMasterIdLst>
  <p:sldIdLst>
    <p:sldId id="683" r:id="rId2"/>
    <p:sldId id="257" r:id="rId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94660" autoAdjust="0"/>
  </p:normalViewPr>
  <p:slideViewPr>
    <p:cSldViewPr>
      <p:cViewPr varScale="1">
        <p:scale>
          <a:sx n="70" d="100"/>
          <a:sy n="70" d="100"/>
        </p:scale>
        <p:origin x="344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47" d="100"/>
        <a:sy n="47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6646773-AE69-42BE-9A6B-D5EC314CD4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811"/>
          </a:xfrm>
          <a:prstGeom prst="rect">
            <a:avLst/>
          </a:prstGeom>
        </p:spPr>
        <p:txBody>
          <a:bodyPr vert="horz" wrap="square" lIns="91004" tIns="45502" rIns="91004" bIns="455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D9B6E8-EFB7-4752-B3E4-66FEFABA17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6811"/>
          </a:xfrm>
          <a:prstGeom prst="rect">
            <a:avLst/>
          </a:prstGeom>
        </p:spPr>
        <p:txBody>
          <a:bodyPr vert="horz" wrap="square" lIns="91004" tIns="45502" rIns="91004" bIns="4550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C0F838-722B-453B-A3A5-7FF1808F9A58}" type="datetime1">
              <a:rPr lang="ja-JP" altLang="en-US"/>
              <a:pPr>
                <a:defRPr/>
              </a:pPr>
              <a:t>2026/6/28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9803C3-56FC-48DB-944F-0A19AC7636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414"/>
            <a:ext cx="2946247" cy="495213"/>
          </a:xfrm>
          <a:prstGeom prst="rect">
            <a:avLst/>
          </a:prstGeom>
        </p:spPr>
        <p:txBody>
          <a:bodyPr vert="horz" wrap="square" lIns="91004" tIns="45502" rIns="91004" bIns="4550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1D7E21-FCB8-4334-B666-2CA778C111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26" y="9431414"/>
            <a:ext cx="2946246" cy="495213"/>
          </a:xfrm>
          <a:prstGeom prst="rect">
            <a:avLst/>
          </a:prstGeom>
        </p:spPr>
        <p:txBody>
          <a:bodyPr vert="horz" wrap="square" lIns="91004" tIns="45502" rIns="91004" bIns="455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1342BAF-C637-4979-9399-29F1155DAC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6142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CA688648-7AF0-4F97-8105-E3FB6AA88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811"/>
          </a:xfrm>
          <a:prstGeom prst="rect">
            <a:avLst/>
          </a:prstGeom>
        </p:spPr>
        <p:txBody>
          <a:bodyPr vert="horz" wrap="square" lIns="92106" tIns="46052" rIns="92106" bIns="460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98BA211-90C9-40B8-8B6B-B32C2210E9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6811"/>
          </a:xfrm>
          <a:prstGeom prst="rect">
            <a:avLst/>
          </a:prstGeom>
        </p:spPr>
        <p:txBody>
          <a:bodyPr vert="horz" wrap="square" lIns="92106" tIns="46052" rIns="92106" bIns="46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B711E5-3834-4243-9421-8277FF58185C}" type="datetime1">
              <a:rPr lang="ja-JP" altLang="en-US"/>
              <a:pPr>
                <a:defRPr/>
              </a:pPr>
              <a:t>2026/6/28</a:t>
            </a:fld>
            <a:endParaRPr lang="ja-JP" altLang="en-US"/>
          </a:p>
        </p:txBody>
      </p:sp>
      <p:sp>
        <p:nvSpPr>
          <p:cNvPr id="51204" name="スライド イメージ プレースホルダ 3">
            <a:extLst>
              <a:ext uri="{FF2B5EF4-FFF2-40B4-BE49-F238E27FC236}">
                <a16:creationId xmlns:a16="http://schemas.microsoft.com/office/drawing/2014/main" id="{108D92F9-D0D4-4E23-B9F7-73C9F9BBF385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ノート プレースホルダ 4">
            <a:extLst>
              <a:ext uri="{FF2B5EF4-FFF2-40B4-BE49-F238E27FC236}">
                <a16:creationId xmlns:a16="http://schemas.microsoft.com/office/drawing/2014/main" id="{6C6F5E84-D3EF-46EF-89F8-FB5D5192726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79288" y="4715707"/>
            <a:ext cx="5439101" cy="446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06" tIns="46052" rIns="92106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D6BD34-1E99-4B2A-8C22-90B52F1B41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6810"/>
          </a:xfrm>
          <a:prstGeom prst="rect">
            <a:avLst/>
          </a:prstGeom>
        </p:spPr>
        <p:txBody>
          <a:bodyPr vert="horz" wrap="square" lIns="92106" tIns="46052" rIns="92106" bIns="460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5DD009F-C4EB-4CE2-A399-C464FEA8F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wrap="square" lIns="92106" tIns="46052" rIns="92106" bIns="46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7248DA-5E6F-4A7C-82D2-5FF078910BD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8769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657"/>
            <a:fld id="{7A9162BF-1C2F-4725-9F5A-410834E85106}" type="slidenum">
              <a:rPr lang="en-US" altLang="ja-JP" smtClean="0">
                <a:ea typeface="ＭＳ Ｐゴシック" charset="-128"/>
              </a:rPr>
              <a:pPr defTabSz="917657"/>
              <a:t>1</a:t>
            </a:fld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639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CF6C8-645F-495A-B9ED-5EC4F52230BD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0BF-2371-4182-8389-7E620941481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349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7F838-B5AE-45A0-AE36-4D826093061A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F823-3260-4C00-86E4-328E151812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71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72E88-DA21-4F27-BCBA-D4AF71687B0C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3B82-62CA-4E02-843A-F32ADF631B5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397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69063-20E9-4FCC-8F02-B5883166821B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35B1-86C6-4F36-86F2-E672EFA180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159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DF7FF-C7DE-4712-9D9E-33156A420D6C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264C-8ED6-4ABA-8AF3-B5C432DB0C1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4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50B1E-1294-4ABE-B32C-D6A1A8FEB42D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3E35-2B38-40CE-91D5-5A42F02D8A0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21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BCCC7-017A-484C-8BE4-DF0C2FE51776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8EF8-CA97-47C6-9FA1-27344B7B9C8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685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18BEF-C292-42D6-8C2F-C25F2C5305CF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C7FB-B722-497E-A721-2CBC726A0C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656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26A53-ABE1-40D8-9161-63257FAE5624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ABE-757B-49FE-8409-2A7766604B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382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B0B7D-71FD-40F2-B233-83EBD9BAB7C5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FEC-1E85-4A6A-AB74-A6B79881D7C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227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E6131-A6E4-454A-953B-C78F12DA7FC1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F001-BE46-4D34-8D10-022353A932A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42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909574-ADEA-409C-9160-DE30D3F7FA45}" type="datetime1">
              <a:rPr lang="ja-JP" altLang="en-US" smtClean="0"/>
              <a:t>2026/6/28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3B82-62CA-4E02-843A-F32ADF631B5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750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E7222B-2469-4406-B031-ECA8CB4E16C1}"/>
              </a:ext>
            </a:extLst>
          </p:cNvPr>
          <p:cNvSpPr/>
          <p:nvPr/>
        </p:nvSpPr>
        <p:spPr>
          <a:xfrm>
            <a:off x="7864964" y="639430"/>
            <a:ext cx="1381125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ja-JP" altLang="en-US"/>
          </a:p>
        </p:txBody>
      </p:sp>
      <p:grpSp>
        <p:nvGrpSpPr>
          <p:cNvPr id="17" name="グループ化 1">
            <a:extLst>
              <a:ext uri="{FF2B5EF4-FFF2-40B4-BE49-F238E27FC236}">
                <a16:creationId xmlns:a16="http://schemas.microsoft.com/office/drawing/2014/main" id="{EDD79F34-680E-FE54-0B0F-EC600C8EDD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476250"/>
            <a:chOff x="0" y="0"/>
            <a:chExt cx="9144000" cy="476250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AE3A05D-25E7-FE5D-AFE8-511153020E68}"/>
                </a:ext>
              </a:extLst>
            </p:cNvPr>
            <p:cNvSpPr/>
            <p:nvPr/>
          </p:nvSpPr>
          <p:spPr>
            <a:xfrm>
              <a:off x="0" y="0"/>
              <a:ext cx="9144000" cy="476250"/>
            </a:xfrm>
            <a:prstGeom prst="rect">
              <a:avLst/>
            </a:prstGeom>
            <a:gradFill flip="none" rotWithShape="1">
              <a:gsLst>
                <a:gs pos="50000">
                  <a:srgbClr val="C00000"/>
                </a:gs>
                <a:gs pos="33000">
                  <a:srgbClr val="FF0000"/>
                </a:gs>
                <a:gs pos="0">
                  <a:srgbClr val="FF0000"/>
                </a:gs>
                <a:gs pos="67000">
                  <a:srgbClr val="FF0000"/>
                </a:gs>
                <a:gs pos="100000">
                  <a:srgbClr val="FF000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テキスト ボックス 12">
              <a:extLst>
                <a:ext uri="{FF2B5EF4-FFF2-40B4-BE49-F238E27FC236}">
                  <a16:creationId xmlns:a16="http://schemas.microsoft.com/office/drawing/2014/main" id="{27CB7AB4-82EB-2069-3F9D-EE7D82CC3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8204" y="161583"/>
              <a:ext cx="26465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©China Festival 2026</a:t>
              </a:r>
              <a:r>
                <a:rPr lang="ja-JP" altLang="en-US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executive committee</a:t>
              </a:r>
              <a:r>
                <a:rPr lang="ja-JP" altLang="en-US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2026</a:t>
              </a:r>
              <a:endPara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FFFDE2-2A82-9CA1-8CFF-8646888D4BFF}"/>
              </a:ext>
            </a:extLst>
          </p:cNvPr>
          <p:cNvSpPr txBox="1"/>
          <p:nvPr/>
        </p:nvSpPr>
        <p:spPr>
          <a:xfrm>
            <a:off x="0" y="123314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「チャイナフェスティバル</a:t>
            </a:r>
            <a:r>
              <a:rPr lang="en-US" altLang="ja-JP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2026</a:t>
            </a:r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」協賛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概要</a:t>
            </a:r>
            <a:endParaRPr lang="ja-JP" altLang="en-US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2FB9D8-28EE-1BAE-FCF0-BC38B3BD37EA}"/>
              </a:ext>
            </a:extLst>
          </p:cNvPr>
          <p:cNvSpPr txBox="1"/>
          <p:nvPr/>
        </p:nvSpPr>
        <p:spPr>
          <a:xfrm>
            <a:off x="8242329" y="622489"/>
            <a:ext cx="316826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協賛お申込み期日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日（金）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C2C026-2300-56D5-2A21-A536C644B152}"/>
              </a:ext>
            </a:extLst>
          </p:cNvPr>
          <p:cNvSpPr txBox="1"/>
          <p:nvPr/>
        </p:nvSpPr>
        <p:spPr>
          <a:xfrm>
            <a:off x="531130" y="548760"/>
            <a:ext cx="76530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協賛企業の皆さんを募集します。</a:t>
            </a:r>
            <a:br>
              <a:rPr kumimoji="1" lang="en-US" altLang="ja-JP" sz="16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sz="5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チャイナフェスティバル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の開催を支えて頂ける皆様を募集します。イベントの成功のために是非ご支援をおねがいします。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226AA5-E270-8CA4-5007-04C2EBCEB3CA}"/>
              </a:ext>
            </a:extLst>
          </p:cNvPr>
          <p:cNvSpPr txBox="1"/>
          <p:nvPr/>
        </p:nvSpPr>
        <p:spPr>
          <a:xfrm>
            <a:off x="211918" y="5328415"/>
            <a:ext cx="76530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B98C240-AB83-4C89-71B1-666EE10E6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50091"/>
              </p:ext>
            </p:extLst>
          </p:nvPr>
        </p:nvGraphicFramePr>
        <p:xfrm>
          <a:off x="119502" y="1371646"/>
          <a:ext cx="7745464" cy="3195503"/>
        </p:xfrm>
        <a:graphic>
          <a:graphicData uri="http://schemas.openxmlformats.org/drawingml/2006/table">
            <a:tbl>
              <a:tblPr/>
              <a:tblGrid>
                <a:gridCol w="201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84">
                  <a:extLst>
                    <a:ext uri="{9D8B030D-6E8A-4147-A177-3AD203B41FA5}">
                      <a16:colId xmlns:a16="http://schemas.microsoft.com/office/drawing/2014/main" val="1018154774"/>
                    </a:ext>
                  </a:extLst>
                </a:gridCol>
                <a:gridCol w="1008084">
                  <a:extLst>
                    <a:ext uri="{9D8B030D-6E8A-4147-A177-3AD203B41FA5}">
                      <a16:colId xmlns:a16="http://schemas.microsoft.com/office/drawing/2014/main" val="3084705381"/>
                    </a:ext>
                  </a:extLst>
                </a:gridCol>
                <a:gridCol w="1008084">
                  <a:extLst>
                    <a:ext uri="{9D8B030D-6E8A-4147-A177-3AD203B41FA5}">
                      <a16:colId xmlns:a16="http://schemas.microsoft.com/office/drawing/2014/main" val="1781053365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1859631337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3221330318"/>
                    </a:ext>
                  </a:extLst>
                </a:gridCol>
                <a:gridCol w="976900">
                  <a:extLst>
                    <a:ext uri="{9D8B030D-6E8A-4147-A177-3AD203B41FA5}">
                      <a16:colId xmlns:a16="http://schemas.microsoft.com/office/drawing/2014/main" val="3027620648"/>
                    </a:ext>
                  </a:extLst>
                </a:gridCol>
              </a:tblGrid>
              <a:tr h="3230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一般協賛枠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メイン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スペシャル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1" i="0" u="none" strike="noStrike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プラチナ</a:t>
                      </a:r>
                      <a:endParaRPr kumimoji="1" lang="ja-JP" altLang="en-US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ゴールド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シルバー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ブロンズ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協賛金額</a:t>
                      </a: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(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税込）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1100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万円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550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万円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330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万円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110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万円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55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万円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33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万円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7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ご協賛特典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 カスタマイズ企画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ご相談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ご相談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 ブース提供（飲食不可）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２ブース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１ブース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2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 舞台看板ロゴ掲載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大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小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endParaRPr kumimoji="1" lang="ja-JP" altLang="en-US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3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 舞台脇ロゴ掲載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特大</a:t>
                      </a:r>
                      <a:endParaRPr kumimoji="1" lang="ja-JP" altLang="en-US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大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小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3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 ゲートサインロゴ掲載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特大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大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小　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3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 協賛サインロゴ掲載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特大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大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小　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462191"/>
                  </a:ext>
                </a:extLst>
              </a:tr>
              <a:tr h="2973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 WEB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ロゴ掲載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特大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大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小　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小　</a:t>
                      </a:r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3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パンフレットロゴ掲載</a:t>
                      </a: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特大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大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100" dirty="0"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メイリオ" panose="020B0604030504040204" pitchFamily="50" charset="-128"/>
                        </a:rPr>
                        <a:t>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6449" marR="6449" marT="36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小　</a:t>
                      </a:r>
                      <a:endParaRPr kumimoji="1" lang="ja-JP" altLang="en-US" dirty="0"/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小　</a:t>
                      </a:r>
                    </a:p>
                  </a:txBody>
                  <a:tcPr marL="6449" marR="6449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789625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5082845-6F16-8936-F2CF-C6EF73258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44389"/>
              </p:ext>
            </p:extLst>
          </p:nvPr>
        </p:nvGraphicFramePr>
        <p:xfrm>
          <a:off x="119502" y="4818525"/>
          <a:ext cx="7745463" cy="1052377"/>
        </p:xfrm>
        <a:graphic>
          <a:graphicData uri="http://schemas.openxmlformats.org/drawingml/2006/table">
            <a:tbl>
              <a:tblPr/>
              <a:tblGrid>
                <a:gridCol w="158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96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特別協賛枠</a:t>
                      </a:r>
                      <a:r>
                        <a:rPr lang="en-US" altLang="ja-JP" sz="10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lang="ja-JP" altLang="en-US" sz="10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税込）</a:t>
                      </a:r>
                    </a:p>
                  </a:txBody>
                  <a:tcPr marL="4836" marR="4836" marT="4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提供事項</a:t>
                      </a:r>
                    </a:p>
                  </a:txBody>
                  <a:tcPr marL="4836" marR="4836" marT="4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協賛金額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4836" marR="4836" marT="4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モニュメント像協賛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4836" marR="4836" marT="4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会場内中央ステージ前にモニュメントを作成しロゴの掲載。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※+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ゴールド相当</a:t>
                      </a:r>
                    </a:p>
                  </a:txBody>
                  <a:tcPr marL="4836" marR="4836" marT="4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220</a:t>
                      </a:r>
                      <a:r>
                        <a:rPr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万円</a:t>
                      </a:r>
                      <a:endParaRPr lang="en-US" altLang="ja-JP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4836" marR="4836" marT="4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ステージイントレ看板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4836" marR="4836" marT="4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ステージイントレ脇の看板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※+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ゴールド相当</a:t>
                      </a:r>
                    </a:p>
                  </a:txBody>
                  <a:tcPr marL="4836" marR="4836" marT="4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220</a:t>
                      </a:r>
                      <a:r>
                        <a:rPr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万円</a:t>
                      </a:r>
                      <a:endParaRPr lang="en-US" altLang="ja-JP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4836" marR="4836" marT="4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ステージ活用協賛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4836" marR="4836" marT="4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ステージ枠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10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分を占有利用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内容審査あり</a:t>
                      </a:r>
                    </a:p>
                  </a:txBody>
                  <a:tcPr marL="4836" marR="4836" marT="4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22</a:t>
                      </a:r>
                      <a:r>
                        <a:rPr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万円</a:t>
                      </a:r>
                      <a:endParaRPr lang="en-US" altLang="ja-JP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4836" marR="4836" marT="4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978337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627750-470F-A20C-DE49-7A9279FC9329}"/>
              </a:ext>
            </a:extLst>
          </p:cNvPr>
          <p:cNvSpPr txBox="1"/>
          <p:nvPr/>
        </p:nvSpPr>
        <p:spPr>
          <a:xfrm>
            <a:off x="371521" y="6198255"/>
            <a:ext cx="11448955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お申し込み方法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協賛申込書に必要事項をご記入いただき、事務局までメールにてご提出ください。 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info@chinafes.net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BB2AC135-FA47-4930-F6B0-828E1A04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0BF-2371-4182-8389-7E620941481D}" type="slidenum">
              <a:rPr lang="ja-JP" altLang="en-US" smtClean="0"/>
              <a:pPr/>
              <a:t>1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3B4968E-67BC-9C36-9882-0AF90DE3F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6582" b="22105"/>
          <a:stretch>
            <a:fillRect/>
          </a:stretch>
        </p:blipFill>
        <p:spPr>
          <a:xfrm>
            <a:off x="7968156" y="1644376"/>
            <a:ext cx="1941253" cy="115844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D0D96A9-1ED0-34CB-FE31-EF6B61F5B0D8}"/>
              </a:ext>
            </a:extLst>
          </p:cNvPr>
          <p:cNvSpPr/>
          <p:nvPr/>
        </p:nvSpPr>
        <p:spPr>
          <a:xfrm>
            <a:off x="7968158" y="1380404"/>
            <a:ext cx="1941252" cy="1435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ゲートサイン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AE70A65-091E-E7E1-AB08-B9172D04C56F}"/>
              </a:ext>
            </a:extLst>
          </p:cNvPr>
          <p:cNvSpPr/>
          <p:nvPr/>
        </p:nvSpPr>
        <p:spPr>
          <a:xfrm>
            <a:off x="10056332" y="1380404"/>
            <a:ext cx="1941252" cy="1435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舞台看板ロゴ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81D7468-8B7E-8E05-8442-C8A08ABD3512}"/>
              </a:ext>
            </a:extLst>
          </p:cNvPr>
          <p:cNvSpPr/>
          <p:nvPr/>
        </p:nvSpPr>
        <p:spPr>
          <a:xfrm>
            <a:off x="7968158" y="2901407"/>
            <a:ext cx="1941252" cy="1435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舞台脇看板ロゴ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B61465F-9CDA-49D7-9416-2AE0335E7A26}"/>
              </a:ext>
            </a:extLst>
          </p:cNvPr>
          <p:cNvSpPr/>
          <p:nvPr/>
        </p:nvSpPr>
        <p:spPr>
          <a:xfrm>
            <a:off x="10056332" y="2901407"/>
            <a:ext cx="1941252" cy="1435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協賛サインロゴ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0A55C50-E119-CAE8-502E-8E60A957F6B5}"/>
              </a:ext>
            </a:extLst>
          </p:cNvPr>
          <p:cNvSpPr/>
          <p:nvPr/>
        </p:nvSpPr>
        <p:spPr>
          <a:xfrm>
            <a:off x="7968158" y="4435450"/>
            <a:ext cx="1941252" cy="1435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モニュメント像協賛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4168DCE-60EB-D37D-ADC2-8A32A5D52080}"/>
              </a:ext>
            </a:extLst>
          </p:cNvPr>
          <p:cNvSpPr/>
          <p:nvPr/>
        </p:nvSpPr>
        <p:spPr>
          <a:xfrm>
            <a:off x="10056332" y="4435450"/>
            <a:ext cx="1941252" cy="1435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ステージイントレ看板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CC5B6381-2DEC-F880-27C9-5312ED6D70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07" r="7404" b="72"/>
          <a:stretch>
            <a:fillRect/>
          </a:stretch>
        </p:blipFill>
        <p:spPr>
          <a:xfrm>
            <a:off x="10063311" y="1660932"/>
            <a:ext cx="1917400" cy="112884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E33F0C0-C332-4F76-04FF-D49302D45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8"/>
          <a:stretch>
            <a:fillRect/>
          </a:stretch>
        </p:blipFill>
        <p:spPr>
          <a:xfrm>
            <a:off x="7980042" y="4726107"/>
            <a:ext cx="1917479" cy="113837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A4A648A-563B-A652-9A9F-19C2AFF45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20616" r="38180" b="27702"/>
          <a:stretch>
            <a:fillRect/>
          </a:stretch>
        </p:blipFill>
        <p:spPr>
          <a:xfrm>
            <a:off x="10063311" y="3178419"/>
            <a:ext cx="1921153" cy="114250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652C2D3-422B-53D5-2569-D45B59768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20910" r="10946" b="24935"/>
          <a:stretch>
            <a:fillRect/>
          </a:stretch>
        </p:blipFill>
        <p:spPr>
          <a:xfrm>
            <a:off x="10563149" y="4688337"/>
            <a:ext cx="895373" cy="115844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AE1B969-F8F8-5AA7-81EC-88ED28B302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9661"/>
          <a:stretch>
            <a:fillRect/>
          </a:stretch>
        </p:blipFill>
        <p:spPr>
          <a:xfrm>
            <a:off x="8344436" y="3143957"/>
            <a:ext cx="433551" cy="118014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1940289-A39A-010B-4291-27ACB1E99E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9661"/>
          <a:stretch>
            <a:fillRect/>
          </a:stretch>
        </p:blipFill>
        <p:spPr>
          <a:xfrm>
            <a:off x="9272800" y="3140773"/>
            <a:ext cx="433551" cy="11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8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703512" y="1742561"/>
          <a:ext cx="8712968" cy="5117626"/>
        </p:xfrm>
        <a:graphic>
          <a:graphicData uri="http://schemas.openxmlformats.org/drawingml/2006/table">
            <a:tbl>
              <a:tblPr/>
              <a:tblGrid>
                <a:gridCol w="161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1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05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ご協賛カテゴリー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7900" algn="l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メイン　　　　　スペシャル　　プラチナ　　　　　ゴールド　　　　　シルバー　　　　　ブロンズ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321858"/>
                  </a:ext>
                </a:extLst>
              </a:tr>
              <a:tr h="3881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ご協賛金額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7900" algn="l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金</a:t>
                      </a:r>
                      <a:r>
                        <a:rPr lang="ja-JP" altLang="en-US" sz="14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　　　　　　　</a:t>
                      </a:r>
                      <a:r>
                        <a:rPr lang="ja-JP" altLang="en-US" sz="1400" ker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</a:t>
                      </a:r>
                      <a:r>
                        <a:rPr lang="ja-JP" altLang="en-US" sz="1600" ker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　　　　　　　　円</a:t>
                      </a:r>
                      <a:r>
                        <a:rPr lang="ja-JP" sz="1600" ker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也</a:t>
                      </a:r>
                      <a:r>
                        <a:rPr lang="en-US" altLang="ja-JP" sz="16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 </a:t>
                      </a:r>
                      <a:r>
                        <a:rPr lang="ja-JP" alt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（税込）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貴社名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　　　　　　　　　　　　　</a:t>
                      </a:r>
                      <a:r>
                        <a:rPr lang="ja-JP" alt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　　　　</a:t>
                      </a:r>
                      <a:r>
                        <a:rPr 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　　</a:t>
                      </a:r>
                      <a:r>
                        <a:rPr lang="en-US" alt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                          </a:t>
                      </a:r>
                      <a:r>
                        <a:rPr 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　　　　印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代表者名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所在地</a:t>
                      </a:r>
                      <a:endParaRPr lang="ja-JP" sz="105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〒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ご担当窓口部課名</a:t>
                      </a:r>
                      <a:endParaRPr lang="ja-JP" sz="105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95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ご担当者様</a:t>
                      </a:r>
                      <a:endParaRPr lang="ja-JP" sz="105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氏名：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1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電話番号</a:t>
                      </a:r>
                      <a:r>
                        <a:rPr lang="ja-JP" alt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</a:t>
                      </a:r>
                      <a:r>
                        <a:rPr 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:</a:t>
                      </a:r>
                      <a:r>
                        <a:rPr lang="en-US" sz="1200" kern="0" baseline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 </a:t>
                      </a:r>
                      <a:r>
                        <a:rPr 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　</a:t>
                      </a:r>
                      <a:r>
                        <a:rPr lang="en-US" alt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                      </a:t>
                      </a:r>
                      <a:r>
                        <a:rPr lang="ja-JP" alt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</a:t>
                      </a:r>
                      <a:r>
                        <a:rPr lang="en-US" alt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    </a:t>
                      </a:r>
                      <a:r>
                        <a:rPr lang="ja-JP" alt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　　　　　</a:t>
                      </a:r>
                      <a:r>
                        <a:rPr 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FAX</a:t>
                      </a:r>
                      <a:r>
                        <a:rPr 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番号</a:t>
                      </a:r>
                      <a:r>
                        <a:rPr 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: 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E</a:t>
                      </a:r>
                      <a:r>
                        <a:rPr lang="ja-JP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－</a:t>
                      </a:r>
                      <a:r>
                        <a:rPr 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mail</a:t>
                      </a:r>
                      <a:r>
                        <a:rPr lang="ja-JP" alt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</a:t>
                      </a:r>
                      <a:r>
                        <a:rPr 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: 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備考（通信欄）</a:t>
                      </a:r>
                      <a:endParaRPr lang="ja-JP" sz="105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 </a:t>
                      </a:r>
                      <a:br>
                        <a:rPr lang="en-US" sz="12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</a:br>
                      <a:r>
                        <a:rPr lang="ja-JP" altLang="en-US" sz="1200" ker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　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7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&lt;</a:t>
                      </a:r>
                      <a:r>
                        <a:rPr lang="ja-JP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お願い</a:t>
                      </a:r>
                      <a:r>
                        <a:rPr lang="en-US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&gt;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 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740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こちらの申込書を</a:t>
                      </a:r>
                      <a:r>
                        <a:rPr lang="ja-JP" altLang="en-US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事務局までお送りください。</a:t>
                      </a:r>
                      <a:r>
                        <a:rPr lang="ja-JP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折り返しご協賛金請求書を</a:t>
                      </a:r>
                      <a:r>
                        <a:rPr lang="ja-JP" altLang="en-US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送付させていただきます。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ご請求先が上記と異なる場合等は備考欄にご記載願います。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8048625" y="5880770"/>
          <a:ext cx="2358330" cy="916336"/>
        </p:xfrm>
        <a:graphic>
          <a:graphicData uri="http://schemas.openxmlformats.org/drawingml/2006/table">
            <a:tbl>
              <a:tblPr/>
              <a:tblGrid>
                <a:gridCol w="235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※事務局記入欄※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確認印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0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日付　　　　　　　　　</a:t>
                      </a:r>
                      <a:r>
                        <a:rPr lang="en-US" sz="1000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Ｐゴシック"/>
                        </a:rPr>
                        <a:t>/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40994" y="52818"/>
            <a:ext cx="4745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チャイナフェスティバル</a:t>
            </a:r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2026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ご協賛申込書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19268" y="1343459"/>
            <a:ext cx="266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　　　月 　　日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03512" y="667364"/>
            <a:ext cx="6212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1200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ＦＡＸ：</a:t>
            </a:r>
            <a:r>
              <a:rPr lang="en-US" altLang="ja-JP" sz="1200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03-3666-8397</a:t>
            </a:r>
          </a:p>
          <a:p>
            <a:r>
              <a:rPr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E-mail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info@chinafes.net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チャイナフェスティバル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2026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実行委員会　宛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チャイナフェスティバル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2026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実行委員会の事業の趣旨に賛同し、下記の協賛を申し込みます。</a:t>
            </a:r>
          </a:p>
        </p:txBody>
      </p:sp>
      <p:sp>
        <p:nvSpPr>
          <p:cNvPr id="2" name="Rectangle 79">
            <a:extLst>
              <a:ext uri="{FF2B5EF4-FFF2-40B4-BE49-F238E27FC236}">
                <a16:creationId xmlns:a16="http://schemas.microsoft.com/office/drawing/2014/main" id="{268C5B99-5E9C-7A84-F6E8-43759019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875" y="128907"/>
            <a:ext cx="1811056" cy="53845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ご協賛申込締切日</a:t>
            </a:r>
          </a:p>
        </p:txBody>
      </p:sp>
      <p:sp>
        <p:nvSpPr>
          <p:cNvPr id="3" name="Text Box 80">
            <a:extLst>
              <a:ext uri="{FF2B5EF4-FFF2-40B4-BE49-F238E27FC236}">
                <a16:creationId xmlns:a16="http://schemas.microsoft.com/office/drawing/2014/main" id="{EAEB42A1-18E8-FF46-4D03-D8D0A5475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932" y="752292"/>
            <a:ext cx="21334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>
                <a:latin typeface="Meiryo UI" pitchFamily="50" charset="-128"/>
                <a:ea typeface="Meiryo UI" pitchFamily="50" charset="-128"/>
              </a:rPr>
              <a:t>2026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</a:rPr>
              <a:t>金）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D35A6A-FBC1-82B2-0F18-7FD146780D12}"/>
              </a:ext>
            </a:extLst>
          </p:cNvPr>
          <p:cNvSpPr txBox="1"/>
          <p:nvPr/>
        </p:nvSpPr>
        <p:spPr>
          <a:xfrm>
            <a:off x="3199589" y="444805"/>
            <a:ext cx="64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  <a:ea typeface="+mn-ea"/>
              </a:rPr>
              <a:t>ご協賛申込書に必要事項をご記入の上、事務局までメールまたは</a:t>
            </a:r>
            <a:r>
              <a:rPr kumimoji="1" lang="en-US" altLang="ja-JP" sz="1200" dirty="0">
                <a:latin typeface="+mn-ea"/>
                <a:ea typeface="+mn-ea"/>
              </a:rPr>
              <a:t>FAX</a:t>
            </a:r>
            <a:r>
              <a:rPr kumimoji="1" lang="ja-JP" altLang="en-US" sz="1200" dirty="0">
                <a:latin typeface="+mn-ea"/>
                <a:ea typeface="+mn-ea"/>
              </a:rPr>
              <a:t>にてお送りください。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286EBEDF-A5D5-26CB-8673-3E61D76D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35B1-86C6-4F36-86F2-E672EFA18034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462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12845</TotalTime>
  <Words>417</Words>
  <Application>Microsoft Office PowerPoint</Application>
  <PresentationFormat>ワイド画面</PresentationFormat>
  <Paragraphs>122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FJ-USER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Naoyuki Fukushima</dc:creator>
  <cp:lastModifiedBy>彩香 杉山</cp:lastModifiedBy>
  <cp:revision>1251</cp:revision>
  <cp:lastPrinted>2025-07-21T14:20:27Z</cp:lastPrinted>
  <dcterms:created xsi:type="dcterms:W3CDTF">2011-03-21T07:48:00Z</dcterms:created>
  <dcterms:modified xsi:type="dcterms:W3CDTF">2026-06-28T09:57:03Z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